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5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6567-8F43-4371-94C2-9220F4D99EBE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F105-011B-44BC-AD13-E5C7473483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470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6567-8F43-4371-94C2-9220F4D99EBE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F105-011B-44BC-AD13-E5C7473483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592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6567-8F43-4371-94C2-9220F4D99EBE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F105-011B-44BC-AD13-E5C7473483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791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6567-8F43-4371-94C2-9220F4D99EBE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F105-011B-44BC-AD13-E5C7473483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70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6567-8F43-4371-94C2-9220F4D99EBE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F105-011B-44BC-AD13-E5C7473483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731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6567-8F43-4371-94C2-9220F4D99EBE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F105-011B-44BC-AD13-E5C7473483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6947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6567-8F43-4371-94C2-9220F4D99EBE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F105-011B-44BC-AD13-E5C7473483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7748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6567-8F43-4371-94C2-9220F4D99EBE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F105-011B-44BC-AD13-E5C7473483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3896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6567-8F43-4371-94C2-9220F4D99EBE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F105-011B-44BC-AD13-E5C7473483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5209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6567-8F43-4371-94C2-9220F4D99EBE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F105-011B-44BC-AD13-E5C7473483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4509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6567-8F43-4371-94C2-9220F4D99EBE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F105-011B-44BC-AD13-E5C7473483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1756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E6567-8F43-4371-94C2-9220F4D99EBE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9F105-011B-44BC-AD13-E5C7473483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403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7216" y="1268760"/>
            <a:ext cx="8509568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Алгоритм и компьютерная программа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168" y="4149080"/>
            <a:ext cx="3229665" cy="23684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09121"/>
            <a:ext cx="2367442" cy="2008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1" y="692696"/>
            <a:ext cx="1653429" cy="16561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652" y="781657"/>
            <a:ext cx="1488183" cy="14782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8002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78497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Компьютерная программа </a:t>
            </a:r>
            <a:r>
              <a:rPr lang="ru-RU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это алгоритм, записанный на одном из языков программирования</a:t>
            </a:r>
            <a:endParaRPr lang="ru-RU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27" y="2199640"/>
            <a:ext cx="4464496" cy="4464496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4755023" y="2492896"/>
            <a:ext cx="3993441" cy="3672408"/>
          </a:xfrm>
          <a:prstGeom prst="wedgeRoundRectCallout">
            <a:avLst>
              <a:gd name="adj1" fmla="val -94614"/>
              <a:gd name="adj2" fmla="val -6048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094" y="2986634"/>
            <a:ext cx="1707649" cy="166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17684"/>
            <a:ext cx="1421847" cy="236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094" y="5085184"/>
            <a:ext cx="1805464" cy="7988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653136"/>
            <a:ext cx="1484151" cy="13889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701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7849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Компьютерные программы</a:t>
            </a:r>
            <a:endParaRPr lang="ru-RU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683568" y="1268760"/>
            <a:ext cx="3744416" cy="5256584"/>
          </a:xfrm>
          <a:prstGeom prst="wedgeRectCallout">
            <a:avLst>
              <a:gd name="adj1" fmla="val 49221"/>
              <a:gd name="adj2" fmla="val -5799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4788024" y="1268760"/>
            <a:ext cx="3744416" cy="5256584"/>
          </a:xfrm>
          <a:prstGeom prst="wedgeRectCallout">
            <a:avLst>
              <a:gd name="adj1" fmla="val -50681"/>
              <a:gd name="adj2" fmla="val -5764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28863" y="1412776"/>
            <a:ext cx="396044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Программы, с помощью которых управляют мини-компьютером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1628219"/>
            <a:ext cx="374441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Программы, с помощью которых управляют роботом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2518" y="3228658"/>
            <a:ext cx="202651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Системные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программы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85216" y="3068960"/>
            <a:ext cx="175003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«Погрози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пальцем»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86" y="4366327"/>
            <a:ext cx="1987663" cy="199097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201" y="4211353"/>
            <a:ext cx="2278062" cy="219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74618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78497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Робот </a:t>
            </a:r>
            <a:r>
              <a:rPr lang="ru-RU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это любой объект, в который встроен мини-компьютер для автоматического управления им</a:t>
            </a:r>
            <a:endParaRPr lang="ru-RU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20888"/>
            <a:ext cx="2232248" cy="4092455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4211960" y="2348880"/>
            <a:ext cx="2952328" cy="684076"/>
          </a:xfrm>
          <a:prstGeom prst="wedgeRoundRectCallout">
            <a:avLst>
              <a:gd name="adj1" fmla="val -101861"/>
              <a:gd name="adj2" fmla="val 18064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Звуковые данные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5184119" y="3429000"/>
            <a:ext cx="2016224" cy="9361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3779912" y="4475162"/>
            <a:ext cx="1440160" cy="684076"/>
          </a:xfrm>
          <a:prstGeom prst="wedgeRoundRectCallout">
            <a:avLst>
              <a:gd name="adj1" fmla="val -100610"/>
              <a:gd name="adj2" fmla="val -6374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Речь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6660232" y="5013176"/>
            <a:ext cx="1440160" cy="684076"/>
          </a:xfrm>
          <a:prstGeom prst="wedgeRoundRectCallout">
            <a:avLst>
              <a:gd name="adj1" fmla="val -315460"/>
              <a:gd name="adj2" fmla="val -25952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Музыка 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4572000" y="5679508"/>
            <a:ext cx="1440160" cy="684076"/>
          </a:xfrm>
          <a:prstGeom prst="wedgeRoundRectCallout">
            <a:avLst>
              <a:gd name="adj1" fmla="val -192963"/>
              <a:gd name="adj2" fmla="val -20686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Песни 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6530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78497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Робот </a:t>
            </a:r>
            <a:r>
              <a:rPr lang="ru-RU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может выполнять какие-либо действия, если в него встроен компьютер, в памяти которого хранятся данные и специальные алгоритмы в виде программ</a:t>
            </a:r>
            <a:endParaRPr lang="ru-RU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561014"/>
            <a:ext cx="1584176" cy="2904323"/>
          </a:xfrm>
          <a:prstGeom prst="rect">
            <a:avLst/>
          </a:prstGeom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6300192" y="3843408"/>
            <a:ext cx="2520280" cy="684076"/>
          </a:xfrm>
          <a:prstGeom prst="wedgeRoundRectCallout">
            <a:avLst>
              <a:gd name="adj1" fmla="val -96648"/>
              <a:gd name="adj2" fmla="val -4484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Поворачивается 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6084168" y="4797152"/>
            <a:ext cx="2664295" cy="684076"/>
          </a:xfrm>
          <a:prstGeom prst="wedgeRoundRectCallout">
            <a:avLst>
              <a:gd name="adj1" fmla="val -79636"/>
              <a:gd name="adj2" fmla="val -5024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Поднимает руку 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1331640" y="3861048"/>
            <a:ext cx="1440160" cy="684076"/>
          </a:xfrm>
          <a:prstGeom prst="wedgeRoundRectCallout">
            <a:avLst>
              <a:gd name="adj1" fmla="val 133481"/>
              <a:gd name="adj2" fmla="val -3808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Говорит 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1043608" y="4797152"/>
            <a:ext cx="1440160" cy="684076"/>
          </a:xfrm>
          <a:prstGeom prst="wedgeRoundRectCallout">
            <a:avLst>
              <a:gd name="adj1" fmla="val 133481"/>
              <a:gd name="adj2" fmla="val -3808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Шагает 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325177" y="5661248"/>
            <a:ext cx="1440160" cy="684076"/>
          </a:xfrm>
          <a:prstGeom prst="wedgeRoundRectCallout">
            <a:avLst>
              <a:gd name="adj1" fmla="val 133481"/>
              <a:gd name="adj2" fmla="val -3808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Мигает 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6516216" y="5781261"/>
            <a:ext cx="1728192" cy="684076"/>
          </a:xfrm>
          <a:prstGeom prst="wedgeRoundRectCallout">
            <a:avLst>
              <a:gd name="adj1" fmla="val -132676"/>
              <a:gd name="adj2" fmla="val -10154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Поёт  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2446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7849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Устройства для исполнения алгоритма</a:t>
            </a:r>
            <a:endParaRPr lang="ru-RU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004048" y="1818533"/>
            <a:ext cx="3456384" cy="4080748"/>
          </a:xfrm>
          <a:prstGeom prst="wedgeRoundRectCallout">
            <a:avLst>
              <a:gd name="adj1" fmla="val -66410"/>
              <a:gd name="adj2" fmla="val -6988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83568" y="1844824"/>
            <a:ext cx="3456384" cy="4080748"/>
          </a:xfrm>
          <a:prstGeom prst="wedgeRoundRectCallout">
            <a:avLst>
              <a:gd name="adj1" fmla="val 50368"/>
              <a:gd name="adj2" fmla="val -7192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602" y="1976705"/>
            <a:ext cx="2757616" cy="275761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59964"/>
            <a:ext cx="28575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381381" y="5218022"/>
            <a:ext cx="20607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процессор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46653" y="4752270"/>
            <a:ext cx="234551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внутренняя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память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9288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7849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Языки программирования</a:t>
            </a:r>
            <a:endParaRPr lang="ru-RU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59" y="1412776"/>
            <a:ext cx="4633104" cy="4633104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4191240" y="1101036"/>
            <a:ext cx="4485216" cy="5256584"/>
          </a:xfrm>
          <a:prstGeom prst="wedgeRoundRectCallout">
            <a:avLst>
              <a:gd name="adj1" fmla="val -83512"/>
              <a:gd name="adj2" fmla="val 1521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</a:rPr>
              <a:t>Program </a:t>
            </a:r>
            <a:r>
              <a:rPr lang="en-US" sz="3600" dirty="0" err="1" smtClean="0">
                <a:solidFill>
                  <a:schemeClr val="tx1"/>
                </a:solidFill>
              </a:rPr>
              <a:t>Chislo</a:t>
            </a:r>
            <a:r>
              <a:rPr lang="en-US" sz="3600" dirty="0" smtClean="0">
                <a:solidFill>
                  <a:schemeClr val="tx1"/>
                </a:solidFill>
              </a:rPr>
              <a:t>;</a:t>
            </a:r>
          </a:p>
          <a:p>
            <a:r>
              <a:rPr lang="en-US" sz="3600" dirty="0" err="1" smtClean="0">
                <a:solidFill>
                  <a:schemeClr val="tx1"/>
                </a:solidFill>
              </a:rPr>
              <a:t>Var</a:t>
            </a:r>
            <a:r>
              <a:rPr lang="en-US" sz="3600" dirty="0" smtClean="0">
                <a:solidFill>
                  <a:schemeClr val="tx1"/>
                </a:solidFill>
              </a:rPr>
              <a:t> X: Integer;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Begin</a:t>
            </a:r>
          </a:p>
          <a:p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</a:rPr>
              <a:t>Readln</a:t>
            </a:r>
            <a:r>
              <a:rPr lang="en-US" sz="3600" dirty="0" smtClean="0">
                <a:solidFill>
                  <a:schemeClr val="tx1"/>
                </a:solidFill>
              </a:rPr>
              <a:t>(X);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   If X MOD 2 = 0      </a:t>
            </a:r>
          </a:p>
          <a:p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  Then </a:t>
            </a:r>
            <a:r>
              <a:rPr lang="en-US" sz="3600" dirty="0" err="1" smtClean="0">
                <a:solidFill>
                  <a:schemeClr val="tx1"/>
                </a:solidFill>
              </a:rPr>
              <a:t>Writeln</a:t>
            </a:r>
            <a:r>
              <a:rPr lang="en-US" sz="3600" dirty="0" smtClean="0">
                <a:solidFill>
                  <a:schemeClr val="tx1"/>
                </a:solidFill>
              </a:rPr>
              <a:t> (‘</a:t>
            </a:r>
            <a:r>
              <a:rPr lang="ru-RU" sz="3600" dirty="0" smtClean="0">
                <a:solidFill>
                  <a:schemeClr val="tx1"/>
                </a:solidFill>
              </a:rPr>
              <a:t>Да</a:t>
            </a:r>
            <a:r>
              <a:rPr lang="en-US" sz="3600" dirty="0" smtClean="0">
                <a:solidFill>
                  <a:schemeClr val="tx1"/>
                </a:solidFill>
              </a:rPr>
              <a:t>’)  </a:t>
            </a:r>
          </a:p>
          <a:p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  Else </a:t>
            </a:r>
            <a:r>
              <a:rPr lang="en-US" sz="3600" dirty="0" err="1" smtClean="0">
                <a:solidFill>
                  <a:schemeClr val="tx1"/>
                </a:solidFill>
              </a:rPr>
              <a:t>Writeln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(</a:t>
            </a:r>
            <a:r>
              <a:rPr lang="en-US" sz="3600" dirty="0" smtClean="0">
                <a:solidFill>
                  <a:schemeClr val="tx1"/>
                </a:solidFill>
              </a:rPr>
              <a:t>‘</a:t>
            </a:r>
            <a:r>
              <a:rPr lang="ru-RU" sz="3600" dirty="0" smtClean="0">
                <a:solidFill>
                  <a:schemeClr val="tx1"/>
                </a:solidFill>
              </a:rPr>
              <a:t>Нет</a:t>
            </a:r>
            <a:r>
              <a:rPr lang="en-US" sz="3600" dirty="0" smtClean="0">
                <a:solidFill>
                  <a:schemeClr val="tx1"/>
                </a:solidFill>
              </a:rPr>
              <a:t>’</a:t>
            </a:r>
            <a:r>
              <a:rPr lang="ru-RU" sz="36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End.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9018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7849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Вопросы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984914"/>
            <a:ext cx="8774035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buAutoNum type="arabicPeriod"/>
            </a:pP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Чем отличается исполнитель-человек от исполнителя-компьютера?</a:t>
            </a:r>
          </a:p>
          <a:p>
            <a:pPr marL="742950" indent="-742950">
              <a:buAutoNum type="arabicPeriod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Может ли компьютер обрабатывать данные, если в его памяти нет программ?</a:t>
            </a:r>
          </a:p>
          <a:p>
            <a:pPr marL="742950" indent="-742950">
              <a:buAutoNum type="arabicPeriod"/>
            </a:pP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Что такое компьютерная программа?</a:t>
            </a:r>
          </a:p>
          <a:p>
            <a:pPr marL="742950" indent="-742950">
              <a:buAutoNum type="arabicPeriod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Благодаря каким устройствам компьютер может исполнять программы и обрабатывать данные?</a:t>
            </a:r>
          </a:p>
          <a:p>
            <a:pPr marL="742950" indent="-742950">
              <a:buAutoNum type="arabicPeriod"/>
            </a:pP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Исполнит ли компьютер программу, написанную на естественном русском языке? Почему?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88049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180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Lena</cp:lastModifiedBy>
  <cp:revision>10</cp:revision>
  <dcterms:created xsi:type="dcterms:W3CDTF">2011-08-07T20:31:51Z</dcterms:created>
  <dcterms:modified xsi:type="dcterms:W3CDTF">2012-04-12T12:16:14Z</dcterms:modified>
</cp:coreProperties>
</file>